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78" r:id="rId11"/>
    <p:sldId id="280" r:id="rId12"/>
    <p:sldId id="281" r:id="rId13"/>
    <p:sldId id="279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9" r:id="rId38"/>
    <p:sldId id="310" r:id="rId39"/>
    <p:sldId id="311" r:id="rId40"/>
    <p:sldId id="312" r:id="rId41"/>
    <p:sldId id="308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8" r:id="rId55"/>
    <p:sldId id="325" r:id="rId56"/>
    <p:sldId id="326" r:id="rId57"/>
    <p:sldId id="327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1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8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9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0CD4D-702A-49DD-943B-D02B5646CDE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04826-DC42-431C-BAE5-385E8CD0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26" y="189781"/>
            <a:ext cx="542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TSS, </a:t>
            </a:r>
            <a:r>
              <a:rPr lang="en-US" dirty="0" err="1" smtClean="0"/>
              <a:t>thres</a:t>
            </a:r>
            <a:r>
              <a:rPr lang="en-US" dirty="0" smtClean="0"/>
              <a:t>, before change of price equation to include 1.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69725"/>
            <a:ext cx="10058400" cy="25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26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(dstream-1.,np.zeros(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8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44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43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b="1" dirty="0" smtClean="0"/>
              <a:t>+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(dstream-1.,np.zeros(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8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314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4.</a:t>
            </a:r>
          </a:p>
          <a:p>
            <a:endParaRPr lang="en-US" dirty="0" smtClean="0"/>
          </a:p>
          <a:p>
            <a:r>
              <a:rPr lang="en-US" dirty="0" smtClean="0"/>
              <a:t>Want to lower TSS peaks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5667"/>
            <a:ext cx="11887200" cy="34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386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(1.5-dstream,np.zeros(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4. (how much to release)</a:t>
            </a:r>
          </a:p>
          <a:p>
            <a:endParaRPr lang="en-US" dirty="0" smtClean="0"/>
          </a:p>
          <a:p>
            <a:r>
              <a:rPr lang="en-US" dirty="0" smtClean="0"/>
              <a:t>Lowering </a:t>
            </a:r>
            <a:r>
              <a:rPr lang="en-US" dirty="0" err="1" smtClean="0"/>
              <a:t>thres</a:t>
            </a:r>
            <a:r>
              <a:rPr lang="en-US" dirty="0" smtClean="0"/>
              <a:t> trigger actually raises peaks and lowers dry weather max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being to high will cause reaction to release to be too much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8085"/>
            <a:ext cx="11887200" cy="34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38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(2.5-dstream,np.zeros(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4.</a:t>
            </a:r>
          </a:p>
          <a:p>
            <a:endParaRPr lang="en-US" dirty="0" smtClean="0"/>
          </a:p>
          <a:p>
            <a:r>
              <a:rPr lang="en-US" dirty="0" smtClean="0"/>
              <a:t>Want to lower TSS peaks a bit more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1552"/>
            <a:ext cx="11887200" cy="34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38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4.</a:t>
            </a:r>
          </a:p>
          <a:p>
            <a:endParaRPr lang="en-US" dirty="0" smtClean="0"/>
          </a:p>
          <a:p>
            <a:r>
              <a:rPr lang="en-US" dirty="0" smtClean="0"/>
              <a:t>Doesn’t seem to have lowered TSS peaks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30288"/>
            <a:ext cx="11887200" cy="33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0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Turning down release </a:t>
            </a:r>
            <a:r>
              <a:rPr lang="en-US" dirty="0" err="1" smtClean="0"/>
              <a:t>setpt</a:t>
            </a:r>
            <a:r>
              <a:rPr lang="en-US" dirty="0" smtClean="0"/>
              <a:t> helps reduce reactionary behavior a lot, but reduces max dry-weather; this may be as good as it gets; going to try 1) increasing threshold trigger and then 2) decreasing release </a:t>
            </a:r>
            <a:r>
              <a:rPr lang="en-US" dirty="0" err="1" smtClean="0"/>
              <a:t>setpt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3194"/>
            <a:ext cx="11887200" cy="34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8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(3.5-dstream,np.zeros(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Minimal change; now to try decreasing release </a:t>
            </a:r>
            <a:r>
              <a:rPr lang="en-US" dirty="0" err="1" smtClean="0"/>
              <a:t>setpt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0855"/>
            <a:ext cx="11887200" cy="34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1043"/>
            <a:ext cx="10058400" cy="2515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(3.5-dstream,np.zeros(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2.5</a:t>
            </a:r>
          </a:p>
          <a:p>
            <a:endParaRPr lang="en-US" dirty="0" smtClean="0"/>
          </a:p>
          <a:p>
            <a:r>
              <a:rPr lang="en-US" dirty="0" smtClean="0"/>
              <a:t>Much smoother, but way too low; maybe try to switch from threshold to </a:t>
            </a:r>
            <a:r>
              <a:rPr lang="en-US" dirty="0" err="1" smtClean="0"/>
              <a:t>setpoint</a:t>
            </a:r>
            <a:r>
              <a:rPr lang="en-US" dirty="0" smtClean="0"/>
              <a:t>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9764"/>
            <a:ext cx="11887200" cy="34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sum(dparam*(1.-dstream)))/(1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2.5</a:t>
            </a:r>
          </a:p>
          <a:p>
            <a:endParaRPr lang="en-US" dirty="0" smtClean="0"/>
          </a:p>
          <a:p>
            <a:r>
              <a:rPr lang="en-US" dirty="0" smtClean="0"/>
              <a:t>Too reactionary; try reducing release </a:t>
            </a:r>
            <a:r>
              <a:rPr lang="en-US" dirty="0" err="1" smtClean="0"/>
              <a:t>setpt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0336"/>
            <a:ext cx="11887200" cy="35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sum(dparam*(1.-dstream)))/(1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1.8</a:t>
            </a:r>
          </a:p>
          <a:p>
            <a:endParaRPr lang="en-US" dirty="0" smtClean="0"/>
          </a:p>
          <a:p>
            <a:r>
              <a:rPr lang="en-US" dirty="0" smtClean="0"/>
              <a:t>Still too reactionary, but steady-state too low; 1) decreasing release </a:t>
            </a:r>
            <a:r>
              <a:rPr lang="en-US" dirty="0" err="1" smtClean="0"/>
              <a:t>setpt</a:t>
            </a:r>
            <a:r>
              <a:rPr lang="en-US" dirty="0" smtClean="0"/>
              <a:t> and 2) increasing threshold trigger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6714"/>
            <a:ext cx="11887200" cy="34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sum(dparam*(1.-dstream)))/(1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Ridiculously low; now to try increasing the threshold trigger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8151"/>
            <a:ext cx="11887200" cy="34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sum(dparam*(2.-dstream)))/(1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I don’t even know anymore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5814"/>
            <a:ext cx="11887200" cy="35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sum(dparam*(1.-dstream)))/(1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Trying with reducing the </a:t>
            </a:r>
            <a:r>
              <a:rPr lang="en-US" dirty="0" err="1" smtClean="0"/>
              <a:t>eps_TSS</a:t>
            </a:r>
            <a:r>
              <a:rPr lang="en-US" dirty="0" smtClean="0"/>
              <a:t>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7370"/>
            <a:ext cx="11887200" cy="34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(sum(uparam*ustream) - sum(dparam*(1.-dstream)))/(1 + n_tanks)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Getting rid of inflating </a:t>
            </a:r>
            <a:r>
              <a:rPr lang="en-US" dirty="0" err="1" smtClean="0"/>
              <a:t>uparam</a:t>
            </a:r>
            <a:r>
              <a:rPr lang="en-US" dirty="0" smtClean="0"/>
              <a:t>: </a:t>
            </a:r>
            <a:r>
              <a:rPr lang="en-US" dirty="0" err="1" smtClean="0"/>
              <a:t>uparam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uparam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* (1+ustream[</a:t>
            </a:r>
            <a:r>
              <a:rPr lang="en-US" dirty="0" err="1" smtClean="0"/>
              <a:t>i</a:t>
            </a:r>
            <a:r>
              <a:rPr lang="en-US" dirty="0" smtClean="0"/>
              <a:t>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3055"/>
            <a:ext cx="11887200" cy="34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97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(1.-dstream,np.zeros(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Trying it also with threshold instead of </a:t>
            </a:r>
            <a:r>
              <a:rPr lang="en-US" dirty="0" err="1" smtClean="0"/>
              <a:t>setpoint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1464"/>
            <a:ext cx="11887200" cy="35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1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(1.-dstream,np.zeros(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Increasing release </a:t>
            </a:r>
            <a:r>
              <a:rPr lang="en-US" dirty="0" err="1" smtClean="0"/>
              <a:t>setpoint</a:t>
            </a:r>
            <a:r>
              <a:rPr lang="en-US" dirty="0" smtClean="0"/>
              <a:t>; just makes it flashier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65264"/>
            <a:ext cx="11887200" cy="35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6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Increasing threshold trigger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3562"/>
            <a:ext cx="11887200" cy="34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0384"/>
            <a:ext cx="10058400" cy="2517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Increasing release </a:t>
            </a:r>
            <a:r>
              <a:rPr lang="en-US" dirty="0" err="1" smtClean="0"/>
              <a:t>setpoint</a:t>
            </a:r>
            <a:r>
              <a:rPr lang="en-US" dirty="0" smtClean="0"/>
              <a:t>; </a:t>
            </a:r>
            <a:r>
              <a:rPr lang="en-US" dirty="0" err="1" smtClean="0"/>
              <a:t>ain’t</a:t>
            </a:r>
            <a:r>
              <a:rPr lang="en-US" dirty="0" smtClean="0"/>
              <a:t> bad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7983"/>
            <a:ext cx="11887200" cy="3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79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2.5</a:t>
            </a:r>
          </a:p>
          <a:p>
            <a:endParaRPr lang="en-US" dirty="0" smtClean="0"/>
          </a:p>
          <a:p>
            <a:r>
              <a:rPr lang="en-US" dirty="0" smtClean="0"/>
              <a:t>Increasing release </a:t>
            </a:r>
            <a:r>
              <a:rPr lang="en-US" dirty="0" err="1" smtClean="0"/>
              <a:t>setpoint</a:t>
            </a:r>
            <a:r>
              <a:rPr lang="en-US" dirty="0" smtClean="0"/>
              <a:t> a little bit more; a little flashy and flooding at day 10.0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1196"/>
            <a:ext cx="11887200" cy="35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Increase both release </a:t>
            </a:r>
            <a:r>
              <a:rPr lang="en-US" dirty="0" err="1" smtClean="0"/>
              <a:t>setpoint</a:t>
            </a:r>
            <a:r>
              <a:rPr lang="en-US" dirty="0" smtClean="0"/>
              <a:t> and threshold trigger; again, probably as good as it gets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68356"/>
            <a:ext cx="11887200" cy="35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7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Trying with </a:t>
            </a:r>
            <a:r>
              <a:rPr lang="en-US" dirty="0" err="1" smtClean="0"/>
              <a:t>eps_TSS</a:t>
            </a:r>
            <a:r>
              <a:rPr lang="en-US" dirty="0" smtClean="0"/>
              <a:t> = 100. to compare with slide 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1606"/>
            <a:ext cx="11887200" cy="34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3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</a:t>
            </a:r>
            <a:r>
              <a:rPr lang="en-US" dirty="0"/>
              <a:t>-</a:t>
            </a:r>
            <a:r>
              <a:rPr lang="en-US" dirty="0" smtClean="0"/>
              <a:t>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r>
              <a:rPr lang="en-US" b="1" dirty="0" smtClean="0"/>
              <a:t>COPY OF SLIDE 18</a:t>
            </a:r>
          </a:p>
          <a:p>
            <a:r>
              <a:rPr lang="en-US" dirty="0" smtClean="0"/>
              <a:t>Turning down release </a:t>
            </a:r>
            <a:r>
              <a:rPr lang="en-US" dirty="0" err="1" smtClean="0"/>
              <a:t>setpt</a:t>
            </a:r>
            <a:r>
              <a:rPr lang="en-US" dirty="0" smtClean="0"/>
              <a:t> helps reduce reactionary behavior a lot, but reduces max dry-weather; this may be as good as it gets; going to try 1) increasing threshold trigger and then 2) decreasing release </a:t>
            </a:r>
            <a:r>
              <a:rPr lang="en-US" dirty="0" err="1" smtClean="0"/>
              <a:t>setpt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3194"/>
            <a:ext cx="11887200" cy="3451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2430" y="5322498"/>
            <a:ext cx="7315200" cy="1388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Little difference between with </a:t>
            </a:r>
            <a:r>
              <a:rPr lang="en-US" sz="1600" dirty="0" err="1" smtClean="0"/>
              <a:t>uparam</a:t>
            </a:r>
            <a:r>
              <a:rPr lang="en-US" sz="1600" dirty="0" smtClean="0"/>
              <a:t> adjustment (here) and without (previous slide), except in </a:t>
            </a:r>
            <a:r>
              <a:rPr lang="en-US" sz="1600" dirty="0" err="1" smtClean="0"/>
              <a:t>ustream</a:t>
            </a:r>
            <a:r>
              <a:rPr lang="en-US" sz="1600" dirty="0" smtClean="0"/>
              <a:t> depths because with adjustments we are releasing more water because PD is higher; there is also a slightly discernable increase in peaks with adjustments because of increased releases</a:t>
            </a:r>
          </a:p>
          <a:p>
            <a:pPr algn="ctr"/>
            <a:r>
              <a:rPr lang="en-US" sz="1600" b="1" dirty="0" smtClean="0"/>
              <a:t>WILL KEEP W/O ADJUSTMENTS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21493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8293"/>
            <a:ext cx="11887200" cy="34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62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10.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1108"/>
            <a:ext cx="11887200" cy="34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8.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4475"/>
            <a:ext cx="11887200" cy="34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9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6.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61984"/>
            <a:ext cx="11887200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6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4.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0060"/>
            <a:ext cx="11887200" cy="34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8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1700"/>
            <a:ext cx="10058400" cy="251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2.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5"/>
            <a:ext cx="11887200" cy="3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Running with various </a:t>
            </a:r>
            <a:r>
              <a:rPr lang="en-US" dirty="0" err="1" smtClean="0"/>
              <a:t>eps_TSS</a:t>
            </a:r>
            <a:r>
              <a:rPr lang="en-US" dirty="0" smtClean="0"/>
              <a:t> values: 1.</a:t>
            </a:r>
          </a:p>
          <a:p>
            <a:r>
              <a:rPr lang="en-US" dirty="0"/>
              <a:t>I</a:t>
            </a:r>
            <a:r>
              <a:rPr lang="en-US" dirty="0" smtClean="0"/>
              <a:t>t shouldn’t be doing this dropping thing; I think it’s because of how the PD is defined to be 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-p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1069"/>
            <a:ext cx="11887200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50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(3.-dstream,np.zeros(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dirty="0" smtClean="0"/>
              <a:t>Increased </a:t>
            </a:r>
            <a:r>
              <a:rPr lang="en-US" dirty="0" err="1" smtClean="0"/>
              <a:t>eps_TSS</a:t>
            </a:r>
            <a:r>
              <a:rPr lang="en-US" dirty="0" smtClean="0"/>
              <a:t> and now to decrease the release </a:t>
            </a:r>
            <a:r>
              <a:rPr lang="en-US" dirty="0" err="1" smtClean="0"/>
              <a:t>setpt</a:t>
            </a:r>
            <a:r>
              <a:rPr lang="en-US" dirty="0" smtClean="0"/>
              <a:t> and threshold trigger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2901"/>
            <a:ext cx="11887200" cy="34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36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Decreasing release </a:t>
            </a:r>
            <a:r>
              <a:rPr lang="en-US" dirty="0" err="1" smtClean="0"/>
              <a:t>setpoint</a:t>
            </a:r>
            <a:r>
              <a:rPr lang="en-US" dirty="0" smtClean="0"/>
              <a:t> and threshold trigger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9876"/>
            <a:ext cx="11887200" cy="34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2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(1.2-dstream,np.zeros(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1.2</a:t>
            </a:r>
          </a:p>
          <a:p>
            <a:endParaRPr lang="en-US" dirty="0" smtClean="0"/>
          </a:p>
          <a:p>
            <a:r>
              <a:rPr lang="en-US" dirty="0" smtClean="0"/>
              <a:t>Try decreasing again for kicks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3354"/>
            <a:ext cx="11887200" cy="34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(1.-dstream,np.zeros(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Keeping threshold trigger at 1. and increasing release </a:t>
            </a:r>
            <a:r>
              <a:rPr lang="en-US" dirty="0" err="1" smtClean="0"/>
              <a:t>setpoint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9410"/>
            <a:ext cx="11887200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Going back to here (slide 43) and now to try different </a:t>
            </a:r>
            <a:r>
              <a:rPr lang="en-US" dirty="0" err="1" smtClean="0"/>
              <a:t>eps_TSS</a:t>
            </a:r>
            <a:r>
              <a:rPr lang="en-US" dirty="0" smtClean="0"/>
              <a:t>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9876"/>
            <a:ext cx="11887200" cy="34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63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60435"/>
            <a:ext cx="11887200" cy="35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7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9876"/>
            <a:ext cx="11887200" cy="34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4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4020"/>
            <a:ext cx="1188720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3014"/>
            <a:ext cx="10058400" cy="251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4683"/>
            <a:ext cx="11887200" cy="34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47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(sum(</a:t>
            </a:r>
            <a:r>
              <a:rPr lang="en-US" dirty="0" err="1" smtClean="0"/>
              <a:t>uparam</a:t>
            </a:r>
            <a:r>
              <a:rPr lang="en-US" dirty="0" smtClean="0"/>
              <a:t>*</a:t>
            </a:r>
            <a:r>
              <a:rPr lang="en-US" dirty="0" err="1" smtClean="0"/>
              <a:t>ustream</a:t>
            </a:r>
            <a:r>
              <a:rPr lang="en-US" dirty="0" smtClean="0"/>
              <a:t>) - 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(2.-dstream,np.zeros(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dstream</a:t>
            </a:r>
            <a:r>
              <a:rPr lang="en-US" dirty="0" smtClean="0"/>
              <a:t>)))))/(1 + </a:t>
            </a:r>
            <a:r>
              <a:rPr lang="en-US" dirty="0" err="1" smtClean="0"/>
              <a:t>n_tanks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Setpt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r>
              <a:rPr lang="en-US" dirty="0" smtClean="0"/>
              <a:t>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9992"/>
            <a:ext cx="11887200" cy="34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0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a couple of options with varying </a:t>
            </a:r>
            <a:r>
              <a:rPr lang="en-US" dirty="0" err="1" smtClean="0"/>
              <a:t>eps_TSS</a:t>
            </a:r>
            <a:r>
              <a:rPr lang="en-US" dirty="0"/>
              <a:t> </a:t>
            </a:r>
            <a:r>
              <a:rPr lang="en-US" dirty="0" smtClean="0"/>
              <a:t>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Slide 18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 err="1" smtClean="0"/>
              <a:t>uparam</a:t>
            </a:r>
            <a:r>
              <a:rPr lang="en-US" dirty="0" smtClean="0"/>
              <a:t> adjustment: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* (1+ustream[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Release </a:t>
            </a:r>
            <a:r>
              <a:rPr lang="en-US" dirty="0" err="1" smtClean="0"/>
              <a:t>s</a:t>
            </a:r>
            <a:r>
              <a:rPr lang="en-US" dirty="0" err="1" smtClean="0"/>
              <a:t>etpoint</a:t>
            </a:r>
            <a:r>
              <a:rPr lang="en-US" dirty="0" smtClean="0"/>
              <a:t>: 3.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Threshold trigger: 3.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 smtClean="0"/>
              <a:t>Setpoint</a:t>
            </a:r>
            <a:r>
              <a:rPr lang="en-US" dirty="0" smtClean="0"/>
              <a:t> threshold: 1</a:t>
            </a:r>
            <a:br>
              <a:rPr lang="en-US" dirty="0" smtClean="0"/>
            </a:br>
            <a:r>
              <a:rPr lang="en-US" dirty="0"/>
              <a:t>p = (sum(</a:t>
            </a:r>
            <a:r>
              <a:rPr lang="en-US" dirty="0" err="1"/>
              <a:t>uparam</a:t>
            </a:r>
            <a:r>
              <a:rPr lang="en-US" dirty="0"/>
              <a:t>*</a:t>
            </a:r>
            <a:r>
              <a:rPr lang="en-US" dirty="0" err="1"/>
              <a:t>ustream</a:t>
            </a:r>
            <a:r>
              <a:rPr lang="en-US" dirty="0"/>
              <a:t>) - sum(</a:t>
            </a:r>
            <a:r>
              <a:rPr lang="en-US" dirty="0" err="1"/>
              <a:t>dparam</a:t>
            </a:r>
            <a:r>
              <a:rPr lang="en-US" dirty="0"/>
              <a:t>*</a:t>
            </a:r>
            <a:r>
              <a:rPr lang="en-US" dirty="0" err="1"/>
              <a:t>np.maximum</a:t>
            </a:r>
            <a:r>
              <a:rPr lang="en-US" dirty="0"/>
              <a:t>(3.-dstream,np.zeros(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dstream</a:t>
            </a:r>
            <a:r>
              <a:rPr lang="en-US" dirty="0"/>
              <a:t>)))))/(1 + </a:t>
            </a:r>
            <a:r>
              <a:rPr lang="en-US" dirty="0" err="1"/>
              <a:t>n_tanks</a:t>
            </a:r>
            <a:r>
              <a:rPr lang="en-US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PD computed with </a:t>
            </a:r>
            <a:r>
              <a:rPr lang="en-US" dirty="0"/>
              <a:t>price term: PD[</a:t>
            </a:r>
            <a:r>
              <a:rPr lang="en-US" dirty="0" err="1"/>
              <a:t>i</a:t>
            </a:r>
            <a:r>
              <a:rPr lang="en-US" dirty="0"/>
              <a:t>] = max(-p +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]*</a:t>
            </a:r>
            <a:r>
              <a:rPr lang="en-US" dirty="0" err="1"/>
              <a:t>ustream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],0</a:t>
            </a:r>
            <a:r>
              <a:rPr lang="en-US" dirty="0" smtClean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 </a:t>
            </a:r>
            <a:r>
              <a:rPr lang="en-US" dirty="0" smtClean="0"/>
              <a:t>18 - augment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With </a:t>
            </a:r>
            <a:r>
              <a:rPr lang="en-US" dirty="0" err="1"/>
              <a:t>uparam</a:t>
            </a:r>
            <a:r>
              <a:rPr lang="en-US" dirty="0"/>
              <a:t> adjustment: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* (1+ustream[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Release </a:t>
            </a:r>
            <a:r>
              <a:rPr lang="en-US" dirty="0" err="1"/>
              <a:t>setpoint</a:t>
            </a:r>
            <a:r>
              <a:rPr lang="en-US" dirty="0"/>
              <a:t>: </a:t>
            </a:r>
            <a:r>
              <a:rPr lang="en-US" dirty="0" smtClean="0"/>
              <a:t>2.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Threshold trigger: </a:t>
            </a:r>
            <a:r>
              <a:rPr lang="en-US" dirty="0" smtClean="0"/>
              <a:t>2.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Setpoint</a:t>
            </a:r>
            <a:r>
              <a:rPr lang="en-US" dirty="0"/>
              <a:t> threshold: 1</a:t>
            </a:r>
            <a:br>
              <a:rPr lang="en-US" dirty="0"/>
            </a:br>
            <a:r>
              <a:rPr lang="en-US" dirty="0"/>
              <a:t>p = (sum(</a:t>
            </a:r>
            <a:r>
              <a:rPr lang="en-US" dirty="0" err="1"/>
              <a:t>uparam</a:t>
            </a:r>
            <a:r>
              <a:rPr lang="en-US" dirty="0"/>
              <a:t>*</a:t>
            </a:r>
            <a:r>
              <a:rPr lang="en-US" dirty="0" err="1"/>
              <a:t>ustream</a:t>
            </a:r>
            <a:r>
              <a:rPr lang="en-US" dirty="0"/>
              <a:t>) - </a:t>
            </a:r>
            <a:r>
              <a:rPr lang="en-US" dirty="0" smtClean="0"/>
              <a:t>sum(</a:t>
            </a:r>
            <a:r>
              <a:rPr lang="en-US" dirty="0" err="1" smtClean="0"/>
              <a:t>dparam</a:t>
            </a:r>
            <a:r>
              <a:rPr lang="en-US" dirty="0" smtClean="0"/>
              <a:t>*</a:t>
            </a:r>
            <a:r>
              <a:rPr lang="en-US" dirty="0" err="1" smtClean="0"/>
              <a:t>np.maximum</a:t>
            </a:r>
            <a:r>
              <a:rPr lang="en-US" dirty="0" smtClean="0"/>
              <a:t>(2.-</a:t>
            </a:r>
            <a:r>
              <a:rPr lang="en-US" dirty="0"/>
              <a:t>dstream,np.zeros(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dstream</a:t>
            </a:r>
            <a:r>
              <a:rPr lang="en-US" dirty="0"/>
              <a:t>)))))/(1 + </a:t>
            </a:r>
            <a:r>
              <a:rPr lang="en-US" dirty="0" err="1"/>
              <a:t>n_tanks</a:t>
            </a:r>
            <a:r>
              <a:rPr lang="en-US" dirty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PD computed with price term: PD[</a:t>
            </a:r>
            <a:r>
              <a:rPr lang="en-US" dirty="0" err="1"/>
              <a:t>i</a:t>
            </a:r>
            <a:r>
              <a:rPr lang="en-US" dirty="0"/>
              <a:t>] = max(-p +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]*</a:t>
            </a:r>
            <a:r>
              <a:rPr lang="en-US" dirty="0" err="1"/>
              <a:t>ustream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],0.)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Slide 30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Without </a:t>
            </a:r>
            <a:r>
              <a:rPr lang="en-US" dirty="0" err="1" smtClean="0"/>
              <a:t>uparam</a:t>
            </a:r>
            <a:r>
              <a:rPr lang="en-US" dirty="0" smtClean="0"/>
              <a:t> adjustment: constant and unchanged for all upstream assets regardless of state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Release </a:t>
            </a:r>
            <a:r>
              <a:rPr lang="en-US" dirty="0" err="1" smtClean="0"/>
              <a:t>setpoint</a:t>
            </a:r>
            <a:r>
              <a:rPr lang="en-US" dirty="0" smtClean="0"/>
              <a:t>: 2.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Threshold trigger: 2.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 smtClean="0"/>
              <a:t>Setpoint</a:t>
            </a:r>
            <a:r>
              <a:rPr lang="en-US" dirty="0" smtClean="0"/>
              <a:t> threshold: 1</a:t>
            </a:r>
            <a:br>
              <a:rPr lang="en-US" dirty="0" smtClean="0"/>
            </a:br>
            <a:r>
              <a:rPr lang="en-US" dirty="0"/>
              <a:t>p = (sum(</a:t>
            </a:r>
            <a:r>
              <a:rPr lang="en-US" dirty="0" err="1"/>
              <a:t>uparam</a:t>
            </a:r>
            <a:r>
              <a:rPr lang="en-US" dirty="0"/>
              <a:t>*</a:t>
            </a:r>
            <a:r>
              <a:rPr lang="en-US" dirty="0" err="1"/>
              <a:t>ustream</a:t>
            </a:r>
            <a:r>
              <a:rPr lang="en-US" dirty="0"/>
              <a:t>) - sum(</a:t>
            </a:r>
            <a:r>
              <a:rPr lang="en-US" dirty="0" err="1"/>
              <a:t>dparam</a:t>
            </a:r>
            <a:r>
              <a:rPr lang="en-US" dirty="0"/>
              <a:t>*</a:t>
            </a:r>
            <a:r>
              <a:rPr lang="en-US" dirty="0" err="1"/>
              <a:t>np.maximum</a:t>
            </a:r>
            <a:r>
              <a:rPr lang="en-US" dirty="0"/>
              <a:t>(2.-dstream,np.zeros(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dstream</a:t>
            </a:r>
            <a:r>
              <a:rPr lang="en-US" dirty="0"/>
              <a:t>)))))/(1 + </a:t>
            </a:r>
            <a:r>
              <a:rPr lang="en-US" dirty="0" err="1"/>
              <a:t>n_tanks</a:t>
            </a:r>
            <a:r>
              <a:rPr lang="en-US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PD computed with price term: PD[</a:t>
            </a:r>
            <a:r>
              <a:rPr lang="en-US" dirty="0" err="1"/>
              <a:t>i</a:t>
            </a:r>
            <a:r>
              <a:rPr lang="en-US" dirty="0"/>
              <a:t>] = max(-p + </a:t>
            </a:r>
            <a:r>
              <a:rPr lang="en-US" dirty="0" err="1"/>
              <a:t>uparam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]*</a:t>
            </a:r>
            <a:r>
              <a:rPr lang="en-US" dirty="0" err="1"/>
              <a:t>ustream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],0</a:t>
            </a:r>
            <a:r>
              <a:rPr lang="en-US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64566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18</a:t>
            </a:r>
            <a:endParaRPr lang="en-US" dirty="0" smtClean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138928"/>
            <a:ext cx="9144000" cy="171907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25952"/>
            <a:ext cx="9144000" cy="1719072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2976"/>
            <a:ext cx="9144000" cy="171907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6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18 - augment</a:t>
            </a:r>
            <a:endParaRPr lang="en-US" dirty="0" smtClean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2976"/>
            <a:ext cx="9144000" cy="171907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25952"/>
            <a:ext cx="9144000" cy="1719072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138928"/>
            <a:ext cx="9144000" cy="1719072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50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30</a:t>
            </a:r>
            <a:endParaRPr lang="en-US" dirty="0" smtClean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138928"/>
            <a:ext cx="9144000" cy="1719072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25952"/>
            <a:ext cx="9144000" cy="171907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2976"/>
            <a:ext cx="9144000" cy="1719072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31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30</a:t>
            </a:r>
          </a:p>
          <a:p>
            <a:r>
              <a:rPr lang="en-US" dirty="0" smtClean="0"/>
              <a:t>Narrower look at </a:t>
            </a:r>
            <a:r>
              <a:rPr lang="en-US" dirty="0" err="1" smtClean="0"/>
              <a:t>eps_TSS</a:t>
            </a:r>
            <a:r>
              <a:rPr lang="en-US" dirty="0" smtClean="0"/>
              <a:t> values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91734"/>
            <a:ext cx="9144000" cy="266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87410"/>
            <a:ext cx="9144000" cy="2683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2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30</a:t>
            </a:r>
          </a:p>
          <a:p>
            <a:r>
              <a:rPr lang="en-US" dirty="0" smtClean="0"/>
              <a:t>Narrower look at </a:t>
            </a:r>
            <a:r>
              <a:rPr lang="en-US" dirty="0" err="1" smtClean="0"/>
              <a:t>eps_TSS</a:t>
            </a:r>
            <a:r>
              <a:rPr lang="en-US" dirty="0" smtClean="0"/>
              <a:t> values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04239"/>
            <a:ext cx="9144000" cy="2653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94153"/>
            <a:ext cx="9144000" cy="2669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26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Sticking with Slide 18 – augment for TSS</a:t>
            </a:r>
          </a:p>
          <a:p>
            <a:r>
              <a:rPr lang="en-US" dirty="0" smtClean="0"/>
              <a:t>Now to find the best flow </a:t>
            </a:r>
            <a:r>
              <a:rPr lang="en-US" dirty="0" err="1" smtClean="0"/>
              <a:t>setpt</a:t>
            </a:r>
            <a:r>
              <a:rPr lang="en-US" dirty="0" smtClean="0"/>
              <a:t> value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3376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3.2</a:t>
            </a:r>
          </a:p>
          <a:p>
            <a:endParaRPr lang="en-US" dirty="0" smtClean="0"/>
          </a:p>
          <a:p>
            <a:r>
              <a:rPr lang="en-US" dirty="0" smtClean="0"/>
              <a:t>Too high of peaks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8263" y="1219200"/>
            <a:ext cx="1486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69725"/>
            <a:ext cx="10058400" cy="25185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2.5</a:t>
            </a:r>
          </a:p>
          <a:p>
            <a:endParaRPr lang="en-US" dirty="0" smtClean="0"/>
          </a:p>
          <a:p>
            <a:r>
              <a:rPr lang="en-US" dirty="0" smtClean="0"/>
              <a:t>Better, but try lower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4925" y="1228725"/>
            <a:ext cx="14801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4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2.</a:t>
            </a:r>
          </a:p>
          <a:p>
            <a:endParaRPr lang="en-US" dirty="0" smtClean="0"/>
          </a:p>
          <a:p>
            <a:r>
              <a:rPr lang="en-US" dirty="0" smtClean="0"/>
              <a:t>Try a little higher?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8263" y="1257300"/>
            <a:ext cx="148685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9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2.2</a:t>
            </a:r>
          </a:p>
          <a:p>
            <a:endParaRPr lang="en-US" dirty="0" smtClean="0"/>
          </a:p>
          <a:p>
            <a:r>
              <a:rPr lang="en-US" dirty="0" smtClean="0"/>
              <a:t>Try both 2. and 2.2 with higher </a:t>
            </a:r>
            <a:r>
              <a:rPr lang="en-US" dirty="0" err="1" smtClean="0"/>
              <a:t>eps_q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3975" y="1271587"/>
            <a:ext cx="148399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2.2</a:t>
            </a:r>
          </a:p>
          <a:p>
            <a:endParaRPr lang="en-US" dirty="0" smtClean="0"/>
          </a:p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550" y="1266825"/>
            <a:ext cx="148971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35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2.</a:t>
            </a:r>
          </a:p>
          <a:p>
            <a:endParaRPr lang="en-US" dirty="0" smtClean="0"/>
          </a:p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9213" y="1262062"/>
            <a:ext cx="148304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Setpt</a:t>
            </a:r>
            <a:r>
              <a:rPr lang="en-US" dirty="0" smtClean="0"/>
              <a:t> = 1.8</a:t>
            </a:r>
          </a:p>
          <a:p>
            <a:endParaRPr lang="en-US" dirty="0" smtClean="0"/>
          </a:p>
          <a:p>
            <a:r>
              <a:rPr lang="en-US" dirty="0" smtClean="0"/>
              <a:t>Trying again back to </a:t>
            </a:r>
            <a:r>
              <a:rPr lang="en-US" dirty="0" err="1" smtClean="0"/>
              <a:t>eps_q</a:t>
            </a:r>
            <a:r>
              <a:rPr lang="en-US" dirty="0" smtClean="0"/>
              <a:t> = 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3975" y="1276350"/>
            <a:ext cx="148399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9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89781"/>
            <a:ext cx="10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</a:t>
            </a:r>
            <a:r>
              <a:rPr lang="en-US" dirty="0" err="1" smtClean="0"/>
              <a:t>setpt</a:t>
            </a:r>
            <a:r>
              <a:rPr lang="en-US" dirty="0" smtClean="0"/>
              <a:t> = 2. for 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954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0384"/>
            <a:ext cx="10058400" cy="2517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1700"/>
            <a:ext cx="10058400" cy="251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26" y="18978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67080"/>
            <a:ext cx="10058400" cy="25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11519</TotalTime>
  <Words>1297</Words>
  <Application>Microsoft Office PowerPoint</Application>
  <PresentationFormat>Widescreen</PresentationFormat>
  <Paragraphs>217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Troutman, Sara</dc:creator>
  <cp:lastModifiedBy>Troutman, Sara</cp:lastModifiedBy>
  <cp:revision>56</cp:revision>
  <dcterms:created xsi:type="dcterms:W3CDTF">2019-02-15T15:23:38Z</dcterms:created>
  <dcterms:modified xsi:type="dcterms:W3CDTF">2019-02-23T18:28:43Z</dcterms:modified>
</cp:coreProperties>
</file>